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5143500" cx="9144000"/>
  <p:notesSz cx="6858000" cy="9144000"/>
  <p:embeddedFontLst>
    <p:embeddedFont>
      <p:font typeface="Roboto"/>
      <p:regular r:id="rId17"/>
      <p:bold r:id="rId18"/>
      <p:italic r:id="rId19"/>
      <p:boldItalic r:id="rId20"/>
    </p:embeddedFont>
  </p:embeddedFontLst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Italic.fntdata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Roboto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italic.fntdata"/><Relationship Id="rId6" Type="http://schemas.openxmlformats.org/officeDocument/2006/relationships/slide" Target="slides/slide1.xml"/><Relationship Id="rId18" Type="http://schemas.openxmlformats.org/officeDocument/2006/relationships/font" Target="fonts/Roboto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Shape 14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3" name="Shape 14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9" name="Shape 10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0" name="Shape 12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6" name="Shape 12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7" name="Shape 1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bg>
      <p:bgPr>
        <a:solidFill>
          <a:schemeClr val="dk1"/>
        </a:solidFill>
      </p:bgPr>
    </p:bg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hape 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10" name="Shape 1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1" name="Shape 1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15" name="Shape 15"/>
          <p:cNvSpPr txBox="1"/>
          <p:nvPr>
            <p:ph type="ctrTitle"/>
          </p:nvPr>
        </p:nvSpPr>
        <p:spPr>
          <a:xfrm>
            <a:off x="598100" y="1775222"/>
            <a:ext cx="8222100" cy="8387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" type="subTitle"/>
          </p:nvPr>
        </p:nvSpPr>
        <p:spPr>
          <a:xfrm>
            <a:off x="598088" y="2715912"/>
            <a:ext cx="8222100" cy="4328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5pPr>
            <a:lvl6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6pPr>
            <a:lvl7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7pPr>
            <a:lvl8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8pPr>
            <a:lvl9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ct val="100000"/>
              <a:buNone/>
              <a:defRPr sz="21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bg>
      <p:bgPr>
        <a:solidFill>
          <a:schemeClr val="dk1"/>
        </a:solidFill>
      </p:bgPr>
    </p:bg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Shape 6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70" name="Shape 7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1" name="Shape 7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2" name="Shape 7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74" name="Shape 7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75" name="Shape 75"/>
          <p:cNvSpPr txBox="1"/>
          <p:nvPr>
            <p:ph type="title"/>
          </p:nvPr>
        </p:nvSpPr>
        <p:spPr>
          <a:xfrm>
            <a:off x="311700" y="1256050"/>
            <a:ext cx="8520599" cy="2030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x="311700" y="3369225"/>
            <a:ext cx="8520599" cy="1281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algn="ctr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title">
    <p:bg>
      <p:bgPr>
        <a:solidFill>
          <a:schemeClr val="dk1"/>
        </a:solidFill>
      </p:bgPr>
    </p:bg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Shape 19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20" name="Shape 20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24" name="Shape 24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6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25" name="Shape 25"/>
          <p:cNvSpPr txBox="1"/>
          <p:nvPr>
            <p:ph type="title"/>
          </p:nvPr>
        </p:nvSpPr>
        <p:spPr>
          <a:xfrm>
            <a:off x="598100" y="2152347"/>
            <a:ext cx="8222100" cy="83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Shape 28"/>
          <p:cNvGrpSpPr/>
          <p:nvPr/>
        </p:nvGrpSpPr>
        <p:grpSpPr>
          <a:xfrm>
            <a:off x="0" y="3903669"/>
            <a:ext cx="9144000" cy="1239924"/>
            <a:chOff x="0" y="3903669"/>
            <a:chExt cx="9144000" cy="1239924"/>
          </a:xfrm>
        </p:grpSpPr>
        <p:sp>
          <p:nvSpPr>
            <p:cNvPr id="29" name="Shape 29"/>
            <p:cNvSpPr/>
            <p:nvPr/>
          </p:nvSpPr>
          <p:spPr>
            <a:xfrm>
              <a:off x="8154895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 flipH="1">
              <a:off x="6181162" y="3903669"/>
              <a:ext cx="989099" cy="987899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170274" y="3903669"/>
              <a:ext cx="989099" cy="9878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 rot="10800000">
              <a:off x="8154757" y="3903682"/>
              <a:ext cx="989099" cy="987899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0" y="4891594"/>
              <a:ext cx="9144000" cy="251999"/>
            </a:xfrm>
            <a:prstGeom prst="rect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34" name="Shape 34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x="3117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0" name="Shape 40"/>
          <p:cNvSpPr txBox="1"/>
          <p:nvPr>
            <p:ph idx="2" type="body"/>
          </p:nvPr>
        </p:nvSpPr>
        <p:spPr>
          <a:xfrm>
            <a:off x="4832400" y="1229975"/>
            <a:ext cx="3999899" cy="3339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4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1" name="Shape 41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>
              <a:spcBef>
                <a:spcPts val="0"/>
              </a:spcBef>
              <a:buSzPct val="100000"/>
              <a:defRPr sz="2400"/>
            </a:lvl1pPr>
            <a:lvl2pPr>
              <a:spcBef>
                <a:spcPts val="0"/>
              </a:spcBef>
              <a:buSzPct val="100000"/>
              <a:defRPr sz="2400"/>
            </a:lvl2pPr>
            <a:lvl3pPr>
              <a:spcBef>
                <a:spcPts val="0"/>
              </a:spcBef>
              <a:buSzPct val="100000"/>
              <a:defRPr sz="2400"/>
            </a:lvl3pPr>
            <a:lvl4pPr>
              <a:spcBef>
                <a:spcPts val="0"/>
              </a:spcBef>
              <a:buSzPct val="100000"/>
              <a:defRPr sz="2400"/>
            </a:lvl4pPr>
            <a:lvl5pPr>
              <a:spcBef>
                <a:spcPts val="0"/>
              </a:spcBef>
              <a:buSzPct val="100000"/>
              <a:defRPr sz="2400"/>
            </a:lvl5pPr>
            <a:lvl6pPr>
              <a:spcBef>
                <a:spcPts val="0"/>
              </a:spcBef>
              <a:buSzPct val="100000"/>
              <a:defRPr sz="2400"/>
            </a:lvl6pPr>
            <a:lvl7pPr>
              <a:spcBef>
                <a:spcPts val="0"/>
              </a:spcBef>
              <a:buSzPct val="100000"/>
              <a:defRPr sz="2400"/>
            </a:lvl7pPr>
            <a:lvl8pPr>
              <a:spcBef>
                <a:spcPts val="0"/>
              </a:spcBef>
              <a:buSzPct val="100000"/>
              <a:defRPr sz="2400"/>
            </a:lvl8pPr>
            <a:lvl9pPr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1465804"/>
            <a:ext cx="2807999" cy="31031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SzPct val="100000"/>
              <a:defRPr sz="1200"/>
            </a:lvl1pPr>
            <a:lvl2pPr>
              <a:spcBef>
                <a:spcPts val="0"/>
              </a:spcBef>
              <a:buSzPct val="100000"/>
              <a:defRPr sz="1200"/>
            </a:lvl2pPr>
            <a:lvl3pPr>
              <a:spcBef>
                <a:spcPts val="0"/>
              </a:spcBef>
              <a:buSzPct val="100000"/>
              <a:defRPr sz="1200"/>
            </a:lvl3pPr>
            <a:lvl4pPr>
              <a:spcBef>
                <a:spcPts val="0"/>
              </a:spcBef>
              <a:buSzPct val="100000"/>
              <a:defRPr sz="1200"/>
            </a:lvl4pPr>
            <a:lvl5pPr>
              <a:spcBef>
                <a:spcPts val="0"/>
              </a:spcBef>
              <a:buSzPct val="100000"/>
              <a:defRPr sz="1200"/>
            </a:lvl5pPr>
            <a:lvl6pPr>
              <a:spcBef>
                <a:spcPts val="0"/>
              </a:spcBef>
              <a:buSzPct val="100000"/>
              <a:defRPr sz="1200"/>
            </a:lvl6pPr>
            <a:lvl7pPr>
              <a:spcBef>
                <a:spcPts val="0"/>
              </a:spcBef>
              <a:buSzPct val="100000"/>
              <a:defRPr sz="1200"/>
            </a:lvl7pPr>
            <a:lvl8pPr>
              <a:spcBef>
                <a:spcPts val="0"/>
              </a:spcBef>
              <a:buSzPct val="100000"/>
              <a:defRPr sz="1200"/>
            </a:lvl8pPr>
            <a:lvl9pPr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bg>
      <p:bgPr>
        <a:solidFill>
          <a:schemeClr val="accent4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Shape 50"/>
          <p:cNvGrpSpPr/>
          <p:nvPr/>
        </p:nvGrpSpPr>
        <p:grpSpPr>
          <a:xfrm>
            <a:off x="6098378" y="4"/>
            <a:ext cx="3045625" cy="2030570"/>
            <a:chOff x="6098378" y="4"/>
            <a:chExt cx="3045625" cy="2030570"/>
          </a:xfrm>
        </p:grpSpPr>
        <p:sp>
          <p:nvSpPr>
            <p:cNvPr id="51" name="Shape 51"/>
            <p:cNvSpPr/>
            <p:nvPr/>
          </p:nvSpPr>
          <p:spPr>
            <a:xfrm>
              <a:off x="8128803" y="15"/>
              <a:ext cx="1015200" cy="1015200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2" name="Shape 52"/>
            <p:cNvSpPr/>
            <p:nvPr/>
          </p:nvSpPr>
          <p:spPr>
            <a:xfrm flipH="1">
              <a:off x="7113463" y="4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3" name="Shape 53"/>
            <p:cNvSpPr/>
            <p:nvPr/>
          </p:nvSpPr>
          <p:spPr>
            <a:xfrm flipH="1" rot="10800000">
              <a:off x="7113588" y="106"/>
              <a:ext cx="1015200" cy="1015200"/>
            </a:xfrm>
            <a:prstGeom prst="rtTriangl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4" name="Shape 54"/>
            <p:cNvSpPr/>
            <p:nvPr/>
          </p:nvSpPr>
          <p:spPr>
            <a:xfrm rot="10800000">
              <a:off x="6098378" y="96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  <p:sp>
          <p:nvSpPr>
            <p:cNvPr id="55" name="Shape 55"/>
            <p:cNvSpPr/>
            <p:nvPr/>
          </p:nvSpPr>
          <p:spPr>
            <a:xfrm rot="10800000">
              <a:off x="8128789" y="1015375"/>
              <a:ext cx="1015200" cy="1015200"/>
            </a:xfrm>
            <a:prstGeom prst="rtTriangle">
              <a:avLst/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rIns="91425" tIns="91425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r>
                <a:t/>
              </a:r>
              <a:endParaRPr/>
            </a:p>
          </p:txBody>
        </p:sp>
      </p:grpSp>
      <p:sp>
        <p:nvSpPr>
          <p:cNvPr id="56" name="Shape 56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/>
        </p:nvSpPr>
        <p:spPr>
          <a:xfrm>
            <a:off x="4572000" y="-17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60" name="Shape 60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61" name="Shape 61"/>
          <p:cNvSpPr txBox="1"/>
          <p:nvPr>
            <p:ph type="title"/>
          </p:nvPr>
        </p:nvSpPr>
        <p:spPr>
          <a:xfrm>
            <a:off x="265500" y="1151100"/>
            <a:ext cx="4045199" cy="15644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algn="ctr">
              <a:spcBef>
                <a:spcPts val="0"/>
              </a:spcBef>
              <a:buSzPct val="100000"/>
              <a:defRPr sz="4200"/>
            </a:lvl1pPr>
            <a:lvl2pPr algn="ctr">
              <a:spcBef>
                <a:spcPts val="0"/>
              </a:spcBef>
              <a:buSzPct val="100000"/>
              <a:defRPr sz="4200"/>
            </a:lvl2pPr>
            <a:lvl3pPr algn="ctr">
              <a:spcBef>
                <a:spcPts val="0"/>
              </a:spcBef>
              <a:buSzPct val="100000"/>
              <a:defRPr sz="4200"/>
            </a:lvl3pPr>
            <a:lvl4pPr algn="ctr">
              <a:spcBef>
                <a:spcPts val="0"/>
              </a:spcBef>
              <a:buSzPct val="100000"/>
              <a:defRPr sz="4200"/>
            </a:lvl4pPr>
            <a:lvl5pPr algn="ctr">
              <a:spcBef>
                <a:spcPts val="0"/>
              </a:spcBef>
              <a:buSzPct val="100000"/>
              <a:defRPr sz="4200"/>
            </a:lvl5pPr>
            <a:lvl6pPr algn="ctr">
              <a:spcBef>
                <a:spcPts val="0"/>
              </a:spcBef>
              <a:buSzPct val="100000"/>
              <a:defRPr sz="4200"/>
            </a:lvl6pPr>
            <a:lvl7pPr algn="ctr">
              <a:spcBef>
                <a:spcPts val="0"/>
              </a:spcBef>
              <a:buSzPct val="100000"/>
              <a:defRPr sz="4200"/>
            </a:lvl7pPr>
            <a:lvl8pPr algn="ctr">
              <a:spcBef>
                <a:spcPts val="0"/>
              </a:spcBef>
              <a:buSzPct val="100000"/>
              <a:defRPr sz="4200"/>
            </a:lvl8pPr>
            <a:lvl9pPr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265500" y="2769001"/>
            <a:ext cx="4045199" cy="1269299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63" name="Shape 63"/>
          <p:cNvSpPr txBox="1"/>
          <p:nvPr>
            <p:ph idx="2" type="body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/>
          <p:nvPr>
            <p:ph idx="1" type="body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dk2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Font typeface="Roboto"/>
              <a:buNone/>
              <a:defRPr sz="3000">
                <a:solidFill>
                  <a:schemeClr val="dk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Roboto"/>
              <a:defRPr sz="18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Roboto"/>
              <a:defRPr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2" type="sldNum"/>
          </p:nvPr>
        </p:nvSpPr>
        <p:spPr>
          <a:xfrm>
            <a:off x="8460431" y="465119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://www.microsoft.com/opensource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1.png"/><Relationship Id="rId4" Type="http://schemas.openxmlformats.org/officeDocument/2006/relationships/image" Target="../media/image00.png"/><Relationship Id="rId5" Type="http://schemas.openxmlformats.org/officeDocument/2006/relationships/image" Target="../media/image02.png"/><Relationship Id="rId6" Type="http://schemas.openxmlformats.org/officeDocument/2006/relationships/image" Target="../media/image04.png"/><Relationship Id="rId7" Type="http://schemas.openxmlformats.org/officeDocument/2006/relationships/image" Target="../media/image0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type="ctrTitle"/>
          </p:nvPr>
        </p:nvSpPr>
        <p:spPr>
          <a:xfrm>
            <a:off x="630900" y="1229726"/>
            <a:ext cx="8189399" cy="13842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/>
              <a:t>    Perisian Asli dan Berlesen</a:t>
            </a:r>
          </a:p>
          <a:p>
            <a:pPr rtl="0">
              <a:spcBef>
                <a:spcPts val="0"/>
              </a:spcBef>
              <a:buNone/>
            </a:pPr>
            <a:r>
              <a:rPr b="1" lang="en"/>
              <a:t>                            &amp;</a:t>
            </a:r>
          </a:p>
          <a:p>
            <a:pPr>
              <a:spcBef>
                <a:spcPts val="0"/>
              </a:spcBef>
              <a:buNone/>
            </a:pPr>
            <a:r>
              <a:rPr b="1" lang="en"/>
              <a:t>      Perisian Sumber Terbuka </a:t>
            </a:r>
          </a:p>
        </p:txBody>
      </p:sp>
      <p:sp>
        <p:nvSpPr>
          <p:cNvPr id="82" name="Shape 82"/>
          <p:cNvSpPr txBox="1"/>
          <p:nvPr>
            <p:ph idx="1" type="subTitle"/>
          </p:nvPr>
        </p:nvSpPr>
        <p:spPr>
          <a:xfrm>
            <a:off x="418500" y="3175723"/>
            <a:ext cx="8307000" cy="780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Apa itu perisian asal dan berlesen ?</a:t>
            </a:r>
          </a:p>
          <a:p>
            <a:pPr>
              <a:spcBef>
                <a:spcPts val="0"/>
              </a:spcBef>
              <a:buNone/>
            </a:pPr>
            <a:r>
              <a:rPr lang="en"/>
              <a:t>Apa itu perisian sumber terbuka ? 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Shape 13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</a:t>
            </a:r>
            <a:r>
              <a:rPr b="1" lang="en"/>
              <a:t>Siapakah yang menggunakan perisian ini?</a:t>
            </a:r>
          </a:p>
        </p:txBody>
      </p:sp>
      <p:sp>
        <p:nvSpPr>
          <p:cNvPr id="140" name="Shape 140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Digunakan oleh pelajar sekolah rendah menengah, pelajar di institusi pengajian tinggi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Digunakan sekitar perpustakaan untuk pelajar bagi memudahkan sumber pencarian maklumat.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Digunakan oleh penjawat awam dan sektor swasta untuk memudahkan dan mempercepatkan urusan mereka.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Kerajaan juga turut menggunakan perisian sumber terbuka seperti kementerian pelajaran, kementerian kewangan, jabatan perkhidmatan awam 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Shape 14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>
                <a:solidFill>
                  <a:srgbClr val="1155CC"/>
                </a:solidFill>
              </a:rPr>
              <a:t>Kelebihan Perisian Sumber Terbuka(PST)</a:t>
            </a:r>
          </a:p>
        </p:txBody>
      </p:sp>
      <p:sp>
        <p:nvSpPr>
          <p:cNvPr id="146" name="Shape 14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Khidmat sokongan yang mudah diperolehi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Perisian berkualiti. PST telah diperakui menepati standart utama. 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Kos yang efektif . PST selalunya menawarkan kos yang percuma 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Penggunaan PST adalah lebih selamat. Kod sumber adalah terbuka 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Membantu menjimatkan kos perbelanjaan syarikat atau kerajaan 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Mempunyai sumber rujukan yang banyak </a:t>
            </a:r>
          </a:p>
          <a:p>
            <a:pPr indent="-228600" lvl="0" marL="457200" rtl="0">
              <a:spcBef>
                <a:spcPts val="0"/>
              </a:spcBef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Mempunyai ramai tenaga pakar dapat membantu sekiranya terdapat masalah ataupun    memerlukan spesifik untuk laman web. 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Perisian Asal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b="1" lang="en">
                <a:solidFill>
                  <a:srgbClr val="000000"/>
                </a:solidFill>
              </a:rPr>
              <a:t>Sejarah Perisian Asal :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A61C00"/>
                </a:solidFill>
              </a:rPr>
              <a:t>- Sejarah perisian asal telah dibentuk pada December 1996 dan telah mula terkenal pada May 1997.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A61C00"/>
                </a:solidFill>
              </a:rPr>
              <a:t>- Ia telah ditemui oleh Colin Armitage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Produk Perisian Asal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Permohonan Pengurusan Kualiti(AQM) untuk penyelesaian menyatukan semua aspek pembangunan perisian. 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* TestDrive - alat automasi ujian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* TestDrive-Assist - alat untuk ujian manual dinamik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* TestBench - pengurusan data ujian dan pengesahan alat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38761D"/>
                </a:solidFill>
              </a:rPr>
              <a:t>* TestSmart - alat untuk penciptaan automatik kepelbagaian data dioptimumkan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0000FF"/>
                </a:solidFill>
              </a:rPr>
              <a:t>Perisian Berlesen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</a:t>
            </a:r>
            <a:r>
              <a:rPr lang="en">
                <a:solidFill>
                  <a:srgbClr val="980000"/>
                </a:solidFill>
              </a:rPr>
              <a:t> Perisian berlesen adalah undang-undang yang mengawal penggunaan atau pengedaran semula perisian. </a:t>
            </a:r>
          </a:p>
          <a:p>
            <a:pPr rtl="0"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- Di bawah undang-undang Amerika Syarikat semua perisian dilindungi oleh hak cipta. </a:t>
            </a:r>
          </a:p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980000"/>
                </a:solidFill>
              </a:rPr>
              <a:t>- Mengandungi peruntukan yang menentukan liabiliti dan tanggungjawab antara pihak-pihak yang menandatangani perjanjian berlesen. 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>
                <a:solidFill>
                  <a:srgbClr val="1C4587"/>
                </a:solidFill>
              </a:rPr>
              <a:t>Perisian Lesen dan Undang-Undang</a:t>
            </a:r>
          </a:p>
        </p:txBody>
      </p:sp>
      <p:sp>
        <p:nvSpPr>
          <p:cNvPr id="106" name="Shape 106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-  </a:t>
            </a:r>
            <a:r>
              <a:rPr lang="en">
                <a:solidFill>
                  <a:srgbClr val="674EA7"/>
                </a:solidFill>
              </a:rPr>
              <a:t>Memberikan pemilik salinan perisian hak yang jelas untuk menggunakan perisian dengan komputer. </a:t>
            </a:r>
          </a:p>
          <a:p>
            <a:pPr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674EA7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rPr lang="en">
                <a:solidFill>
                  <a:srgbClr val="674EA7"/>
                </a:solidFill>
              </a:rPr>
              <a:t>- Pemilik,sebuah salinan perisian komputer berhak secara sah untuk menggunakan salinan perisian.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type="title"/>
          </p:nvPr>
        </p:nvSpPr>
        <p:spPr>
          <a:xfrm>
            <a:off x="311700" y="240325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lang="en"/>
              <a:t>Perisian Sumber Terbuka(Open Source Software)</a:t>
            </a:r>
          </a:p>
        </p:txBody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x="311700" y="1315275"/>
            <a:ext cx="8520599" cy="32534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  <a:t>Perisian sumber terbuka adalah perisian yang bebas yang memberikan kemudahan contohnya kemudahan penyalinan dan penyebaran.</a:t>
            </a:r>
            <a:b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  <a:t>Perisian sumber terbuka ini percuma tanpa dikenakan cas oleh pemilik</a:t>
            </a:r>
            <a:b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</a:b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  <a:t>Perisian ini boleh disimpan oleh semua orang yang menggunakan perisian ini,tidak hanya disimpan oleh pembangunan sistem sahaja</a:t>
            </a:r>
            <a:br>
              <a:rPr lang="en">
                <a:solidFill>
                  <a:srgbClr val="434343"/>
                </a:solidFill>
                <a:highlight>
                  <a:srgbClr val="F3F3F3"/>
                </a:highlight>
                <a:latin typeface="Roboto"/>
                <a:ea typeface="Roboto"/>
                <a:cs typeface="Roboto"/>
                <a:sym typeface="Roboto"/>
              </a:rPr>
            </a:br>
            <a:br>
              <a:rPr lang="en"/>
            </a:br>
            <a:br>
              <a:rPr lang="en"/>
            </a:b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349975"/>
            <a:ext cx="8520599" cy="42188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Mewujudkan</a:t>
            </a:r>
            <a:r>
              <a:rPr lang="en">
                <a:solidFill>
                  <a:srgbClr val="8F8F8F"/>
                </a:solidFill>
                <a:highlight>
                  <a:srgbClr val="FFFFFF"/>
                </a:highlight>
              </a:rPr>
              <a:t> </a:t>
            </a: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industri perisian tempatan mampu berdaya saing dalam bidang penyelidikan dan pembangunan serta mampu mendatangkan pendapatan kepada negara. </a:t>
            </a: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bertujuan untuk memastikan kedaulatan dan keselamatan negara</a:t>
            </a:r>
            <a:b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</a:br>
          </a:p>
          <a:p>
            <a:pPr indent="-228600" lvl="0" marL="457200" rtl="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 menjimatkan kos penyelenggaraan laman web atau aplikasi web untuk organisasi.</a:t>
            </a:r>
            <a:b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</a:b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 </a:t>
            </a:r>
          </a:p>
          <a:p>
            <a:pPr indent="-228600" lvl="0" marL="457200"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Char char="-"/>
            </a:pPr>
            <a:r>
              <a:rPr lang="en">
                <a:solidFill>
                  <a:srgbClr val="434343"/>
                </a:solidFill>
                <a:highlight>
                  <a:srgbClr val="FFFFFF"/>
                </a:highlight>
              </a:rPr>
              <a:t>perisian bebas untuk digunakan tetapi tertakluk kepada syarat penggunaan perisian tersebut.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 txBox="1"/>
          <p:nvPr>
            <p:ph type="title"/>
          </p:nvPr>
        </p:nvSpPr>
        <p:spPr>
          <a:xfrm>
            <a:off x="311700" y="4100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3" name="Shape 123"/>
          <p:cNvSpPr txBox="1"/>
          <p:nvPr>
            <p:ph idx="1" type="body"/>
          </p:nvPr>
        </p:nvSpPr>
        <p:spPr>
          <a:xfrm>
            <a:off x="311700" y="1240800"/>
            <a:ext cx="8520599" cy="3328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Perisian sumber terbuka ini boleh didapati di internet di mana pengguna boleh memuat turun,memasang dan menggunakan secara bebas.</a:t>
            </a:r>
            <a:br>
              <a:rPr lang="en"/>
            </a:br>
          </a:p>
          <a:p>
            <a:pPr indent="-228600" lvl="0" marL="457200" rtl="0">
              <a:spcBef>
                <a:spcPts val="0"/>
              </a:spcBef>
              <a:buChar char="-"/>
            </a:pPr>
            <a:r>
              <a:rPr lang="en"/>
              <a:t>pihak microsoft telah menyediakan alamat untuk perisian terbuka iaitu URL,</a:t>
            </a:r>
            <a:r>
              <a:rPr lang="en" u="sng">
                <a:solidFill>
                  <a:schemeClr val="hlink"/>
                </a:solidFill>
                <a:hlinkClick r:id="rId3"/>
              </a:rPr>
              <a:t>http://www.microsoft.com/opensource</a:t>
            </a:r>
            <a:br>
              <a:rPr lang="en"/>
            </a:br>
          </a:p>
          <a:p>
            <a:pPr indent="-228600" lvl="0" marL="457200">
              <a:spcBef>
                <a:spcPts val="0"/>
              </a:spcBef>
              <a:buChar char="-"/>
            </a:pPr>
            <a:r>
              <a:rPr lang="en"/>
              <a:t>Berikut adalah aplikasi yang berasaskan sumber terbuka;</a:t>
            </a:r>
            <a:br>
              <a:rPr lang="en"/>
            </a:br>
            <a:r>
              <a:rPr lang="en"/>
              <a:t>         (google,facebook,gmail,tweet dan youtube)</a:t>
            </a:r>
            <a:br>
              <a:rPr lang="en"/>
            </a:br>
            <a:br>
              <a:rPr lang="en"/>
            </a:b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 txBox="1"/>
          <p:nvPr>
            <p:ph type="title"/>
          </p:nvPr>
        </p:nvSpPr>
        <p:spPr>
          <a:xfrm>
            <a:off x="237450" y="296800"/>
            <a:ext cx="8520599" cy="607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                  Contoh gambar aplikasi</a:t>
            </a:r>
          </a:p>
        </p:txBody>
      </p:sp>
      <p:sp>
        <p:nvSpPr>
          <p:cNvPr id="129" name="Shape 129"/>
          <p:cNvSpPr txBox="1"/>
          <p:nvPr>
            <p:ph idx="1" type="body"/>
          </p:nvPr>
        </p:nvSpPr>
        <p:spPr>
          <a:xfrm>
            <a:off x="311700" y="1229875"/>
            <a:ext cx="8520599" cy="3339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130" name="Shape 1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325625"/>
            <a:ext cx="2057399" cy="13468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1" name="Shape 1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240800" y="2799775"/>
            <a:ext cx="2237700" cy="15483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2" name="Shape 13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3754225" y="1325625"/>
            <a:ext cx="2767950" cy="2022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133" name="Shape 13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7264519" y="1140700"/>
            <a:ext cx="1262575" cy="2162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134" name="Shape 13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943975" y="3538975"/>
            <a:ext cx="1797774" cy="11430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geometric">
  <a:themeElements>
    <a:clrScheme name="Geometric">
      <a:dk1>
        <a:srgbClr val="2A3990"/>
      </a:dk1>
      <a:lt1>
        <a:srgbClr val="FFFFFF"/>
      </a:lt1>
      <a:dk2>
        <a:srgbClr val="434343"/>
      </a:dk2>
      <a:lt2>
        <a:srgbClr val="999999"/>
      </a:lt2>
      <a:accent1>
        <a:srgbClr val="212D74"/>
      </a:accent1>
      <a:accent2>
        <a:srgbClr val="3949AB"/>
      </a:accent2>
      <a:accent3>
        <a:srgbClr val="9C254D"/>
      </a:accent3>
      <a:accent4>
        <a:srgbClr val="D23369"/>
      </a:accent4>
      <a:accent5>
        <a:srgbClr val="F06292"/>
      </a:accent5>
      <a:accent6>
        <a:srgbClr val="7890CD"/>
      </a:accent6>
      <a:hlink>
        <a:srgbClr val="F06292"/>
      </a:hlink>
      <a:folHlink>
        <a:srgbClr val="F062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